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4" r:id="rId5"/>
    <p:sldId id="259" r:id="rId6"/>
    <p:sldId id="278" r:id="rId7"/>
    <p:sldId id="260" r:id="rId8"/>
    <p:sldId id="298" r:id="rId9"/>
    <p:sldId id="261" r:id="rId10"/>
    <p:sldId id="303" r:id="rId11"/>
    <p:sldId id="302" r:id="rId12"/>
    <p:sldId id="281" r:id="rId13"/>
    <p:sldId id="295" r:id="rId14"/>
  </p:sldIdLst>
  <p:sldSz cx="12192000" cy="6858000"/>
  <p:notesSz cx="6858000" cy="9144000"/>
  <p:embeddedFontLst>
    <p:embeddedFont>
      <p:font typeface="华文中宋" panose="02010600040101010101" charset="-122"/>
      <p:regular r:id="rId18"/>
    </p:embeddedFont>
    <p:embeddedFont>
      <p:font typeface="Microsoft JhengHei UI" panose="020B0604030504040204" charset="-120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5" autoAdjust="0"/>
  </p:normalViewPr>
  <p:slideViewPr>
    <p:cSldViewPr snapToGrid="0" showGuides="1">
      <p:cViewPr varScale="1">
        <p:scale>
          <a:sx n="73" d="100"/>
          <a:sy n="73" d="100"/>
        </p:scale>
        <p:origin x="84" y="846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1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0" y="4236720"/>
            <a:ext cx="12223750" cy="2621279"/>
          </a:xfrm>
          <a:custGeom>
            <a:avLst/>
            <a:gdLst>
              <a:gd name="connsiteX0" fmla="*/ 12192000 w 12192000"/>
              <a:gd name="connsiteY0" fmla="*/ 0 h 1827750"/>
              <a:gd name="connsiteX1" fmla="*/ 12192000 w 12192000"/>
              <a:gd name="connsiteY1" fmla="*/ 1827750 h 1827750"/>
              <a:gd name="connsiteX2" fmla="*/ 0 w 12192000"/>
              <a:gd name="connsiteY2" fmla="*/ 1827750 h 1827750"/>
              <a:gd name="connsiteX3" fmla="*/ 0 w 12192000"/>
              <a:gd name="connsiteY3" fmla="*/ 0 h 1827750"/>
              <a:gd name="connsiteX4" fmla="*/ 98667 w 12192000"/>
              <a:gd name="connsiteY4" fmla="*/ 108121 h 1827750"/>
              <a:gd name="connsiteX5" fmla="*/ 2670176 w 12192000"/>
              <a:gd name="connsiteY5" fmla="*/ 687925 h 1827750"/>
              <a:gd name="connsiteX6" fmla="*/ 3305174 w 12192000"/>
              <a:gd name="connsiteY6" fmla="*/ 687925 h 1827750"/>
              <a:gd name="connsiteX7" fmla="*/ 6096000 w 12192000"/>
              <a:gd name="connsiteY7" fmla="*/ 1637250 h 1827750"/>
              <a:gd name="connsiteX8" fmla="*/ 8886826 w 12192000"/>
              <a:gd name="connsiteY8" fmla="*/ 687925 h 1827750"/>
              <a:gd name="connsiteX9" fmla="*/ 9521824 w 12192000"/>
              <a:gd name="connsiteY9" fmla="*/ 687925 h 1827750"/>
              <a:gd name="connsiteX10" fmla="*/ 12093333 w 12192000"/>
              <a:gd name="connsiteY10" fmla="*/ 108121 h 182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27750">
                <a:moveTo>
                  <a:pt x="12192000" y="0"/>
                </a:moveTo>
                <a:lnTo>
                  <a:pt x="12192000" y="1827750"/>
                </a:lnTo>
                <a:lnTo>
                  <a:pt x="0" y="1827750"/>
                </a:lnTo>
                <a:lnTo>
                  <a:pt x="0" y="0"/>
                </a:lnTo>
                <a:lnTo>
                  <a:pt x="98667" y="108121"/>
                </a:lnTo>
                <a:cubicBezTo>
                  <a:pt x="522337" y="448848"/>
                  <a:pt x="1514178" y="687925"/>
                  <a:pt x="2670176" y="687925"/>
                </a:cubicBezTo>
                <a:lnTo>
                  <a:pt x="3305174" y="687925"/>
                </a:lnTo>
                <a:cubicBezTo>
                  <a:pt x="4846505" y="687925"/>
                  <a:pt x="6096000" y="1112952"/>
                  <a:pt x="6096000" y="1637250"/>
                </a:cubicBezTo>
                <a:cubicBezTo>
                  <a:pt x="6096000" y="1112952"/>
                  <a:pt x="7345495" y="687925"/>
                  <a:pt x="8886826" y="687925"/>
                </a:cubicBezTo>
                <a:lnTo>
                  <a:pt x="9521824" y="687925"/>
                </a:lnTo>
                <a:cubicBezTo>
                  <a:pt x="10677822" y="687925"/>
                  <a:pt x="11669663" y="448848"/>
                  <a:pt x="12093333" y="108121"/>
                </a:cubicBezTo>
                <a:close/>
              </a:path>
            </a:pathLst>
          </a:custGeom>
          <a:solidFill>
            <a:srgbClr val="001F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0" y="4236720"/>
            <a:ext cx="12223750" cy="2621279"/>
          </a:xfrm>
          <a:custGeom>
            <a:avLst/>
            <a:gdLst>
              <a:gd name="connsiteX0" fmla="*/ 12192000 w 12192000"/>
              <a:gd name="connsiteY0" fmla="*/ 0 h 1827750"/>
              <a:gd name="connsiteX1" fmla="*/ 12192000 w 12192000"/>
              <a:gd name="connsiteY1" fmla="*/ 1827750 h 1827750"/>
              <a:gd name="connsiteX2" fmla="*/ 0 w 12192000"/>
              <a:gd name="connsiteY2" fmla="*/ 1827750 h 1827750"/>
              <a:gd name="connsiteX3" fmla="*/ 0 w 12192000"/>
              <a:gd name="connsiteY3" fmla="*/ 0 h 1827750"/>
              <a:gd name="connsiteX4" fmla="*/ 98667 w 12192000"/>
              <a:gd name="connsiteY4" fmla="*/ 108121 h 1827750"/>
              <a:gd name="connsiteX5" fmla="*/ 2670176 w 12192000"/>
              <a:gd name="connsiteY5" fmla="*/ 687925 h 1827750"/>
              <a:gd name="connsiteX6" fmla="*/ 3305174 w 12192000"/>
              <a:gd name="connsiteY6" fmla="*/ 687925 h 1827750"/>
              <a:gd name="connsiteX7" fmla="*/ 6096000 w 12192000"/>
              <a:gd name="connsiteY7" fmla="*/ 1637250 h 1827750"/>
              <a:gd name="connsiteX8" fmla="*/ 8886826 w 12192000"/>
              <a:gd name="connsiteY8" fmla="*/ 687925 h 1827750"/>
              <a:gd name="connsiteX9" fmla="*/ 9521824 w 12192000"/>
              <a:gd name="connsiteY9" fmla="*/ 687925 h 1827750"/>
              <a:gd name="connsiteX10" fmla="*/ 12093333 w 12192000"/>
              <a:gd name="connsiteY10" fmla="*/ 108121 h 182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27750">
                <a:moveTo>
                  <a:pt x="12192000" y="0"/>
                </a:moveTo>
                <a:lnTo>
                  <a:pt x="12192000" y="1827750"/>
                </a:lnTo>
                <a:lnTo>
                  <a:pt x="0" y="1827750"/>
                </a:lnTo>
                <a:lnTo>
                  <a:pt x="0" y="0"/>
                </a:lnTo>
                <a:lnTo>
                  <a:pt x="98667" y="108121"/>
                </a:lnTo>
                <a:cubicBezTo>
                  <a:pt x="522337" y="448848"/>
                  <a:pt x="1514178" y="687925"/>
                  <a:pt x="2670176" y="687925"/>
                </a:cubicBezTo>
                <a:lnTo>
                  <a:pt x="3305174" y="687925"/>
                </a:lnTo>
                <a:cubicBezTo>
                  <a:pt x="4846505" y="687925"/>
                  <a:pt x="6096000" y="1112952"/>
                  <a:pt x="6096000" y="1637250"/>
                </a:cubicBezTo>
                <a:cubicBezTo>
                  <a:pt x="6096000" y="1112952"/>
                  <a:pt x="7345495" y="687925"/>
                  <a:pt x="8886826" y="687925"/>
                </a:cubicBezTo>
                <a:lnTo>
                  <a:pt x="9521824" y="687925"/>
                </a:lnTo>
                <a:cubicBezTo>
                  <a:pt x="10677822" y="687925"/>
                  <a:pt x="11669663" y="448848"/>
                  <a:pt x="12093333" y="108121"/>
                </a:cubicBezTo>
                <a:close/>
              </a:path>
            </a:pathLst>
          </a:custGeom>
          <a:solidFill>
            <a:srgbClr val="001F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0" y="4236720"/>
            <a:ext cx="12223750" cy="2621279"/>
          </a:xfrm>
          <a:custGeom>
            <a:avLst/>
            <a:gdLst>
              <a:gd name="connsiteX0" fmla="*/ 12192000 w 12192000"/>
              <a:gd name="connsiteY0" fmla="*/ 0 h 1827750"/>
              <a:gd name="connsiteX1" fmla="*/ 12192000 w 12192000"/>
              <a:gd name="connsiteY1" fmla="*/ 1827750 h 1827750"/>
              <a:gd name="connsiteX2" fmla="*/ 0 w 12192000"/>
              <a:gd name="connsiteY2" fmla="*/ 1827750 h 1827750"/>
              <a:gd name="connsiteX3" fmla="*/ 0 w 12192000"/>
              <a:gd name="connsiteY3" fmla="*/ 0 h 1827750"/>
              <a:gd name="connsiteX4" fmla="*/ 98667 w 12192000"/>
              <a:gd name="connsiteY4" fmla="*/ 108121 h 1827750"/>
              <a:gd name="connsiteX5" fmla="*/ 2670176 w 12192000"/>
              <a:gd name="connsiteY5" fmla="*/ 687925 h 1827750"/>
              <a:gd name="connsiteX6" fmla="*/ 3305174 w 12192000"/>
              <a:gd name="connsiteY6" fmla="*/ 687925 h 1827750"/>
              <a:gd name="connsiteX7" fmla="*/ 6096000 w 12192000"/>
              <a:gd name="connsiteY7" fmla="*/ 1637250 h 1827750"/>
              <a:gd name="connsiteX8" fmla="*/ 8886826 w 12192000"/>
              <a:gd name="connsiteY8" fmla="*/ 687925 h 1827750"/>
              <a:gd name="connsiteX9" fmla="*/ 9521824 w 12192000"/>
              <a:gd name="connsiteY9" fmla="*/ 687925 h 1827750"/>
              <a:gd name="connsiteX10" fmla="*/ 12093333 w 12192000"/>
              <a:gd name="connsiteY10" fmla="*/ 108121 h 182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27750">
                <a:moveTo>
                  <a:pt x="12192000" y="0"/>
                </a:moveTo>
                <a:lnTo>
                  <a:pt x="12192000" y="1827750"/>
                </a:lnTo>
                <a:lnTo>
                  <a:pt x="0" y="1827750"/>
                </a:lnTo>
                <a:lnTo>
                  <a:pt x="0" y="0"/>
                </a:lnTo>
                <a:lnTo>
                  <a:pt x="98667" y="108121"/>
                </a:lnTo>
                <a:cubicBezTo>
                  <a:pt x="522337" y="448848"/>
                  <a:pt x="1514178" y="687925"/>
                  <a:pt x="2670176" y="687925"/>
                </a:cubicBezTo>
                <a:lnTo>
                  <a:pt x="3305174" y="687925"/>
                </a:lnTo>
                <a:cubicBezTo>
                  <a:pt x="4846505" y="687925"/>
                  <a:pt x="6096000" y="1112952"/>
                  <a:pt x="6096000" y="1637250"/>
                </a:cubicBezTo>
                <a:cubicBezTo>
                  <a:pt x="6096000" y="1112952"/>
                  <a:pt x="7345495" y="687925"/>
                  <a:pt x="8886826" y="687925"/>
                </a:cubicBezTo>
                <a:lnTo>
                  <a:pt x="9521824" y="687925"/>
                </a:lnTo>
                <a:cubicBezTo>
                  <a:pt x="10677822" y="687925"/>
                  <a:pt x="11669663" y="448848"/>
                  <a:pt x="12093333" y="108121"/>
                </a:cubicBezTo>
                <a:close/>
              </a:path>
            </a:pathLst>
          </a:custGeom>
          <a:solidFill>
            <a:srgbClr val="001F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11"/>
          <p:cNvCxnSpPr/>
          <p:nvPr userDrawn="1"/>
        </p:nvCxnSpPr>
        <p:spPr>
          <a:xfrm>
            <a:off x="263526" y="862409"/>
            <a:ext cx="10268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9329981" y="798163"/>
            <a:ext cx="2862020" cy="108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777464" y="28143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在这里输入你的标题</a:t>
            </a:r>
            <a:endParaRPr kumimoji="1"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燕尾形 2"/>
          <p:cNvSpPr/>
          <p:nvPr userDrawn="1"/>
        </p:nvSpPr>
        <p:spPr>
          <a:xfrm rot="16200000">
            <a:off x="153035" y="160655"/>
            <a:ext cx="739775" cy="419100"/>
          </a:xfrm>
          <a:prstGeom prst="chevron">
            <a:avLst>
              <a:gd name="adj" fmla="val 34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84125-9F3C-4875-BF3D-5DA17423EC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457F-CB87-4173-ABFC-71EFE73C7D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1.pn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36248" y="1955468"/>
            <a:ext cx="1007364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7200" b="1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辅助卫星图像地貌识别</a:t>
            </a:r>
            <a:endParaRPr lang="zh-CN" altLang="en-US" sz="7200" b="1" dirty="0">
              <a:solidFill>
                <a:schemeClr val="accent1">
                  <a:lumMod val="10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4805" y="3443605"/>
            <a:ext cx="3579495" cy="969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上海海事大学</a:t>
            </a:r>
            <a:r>
              <a:rPr lang="en-US" altLang="zh-CN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</a:t>
            </a:r>
            <a:r>
              <a:rPr lang="zh-CN" altLang="en-US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信息工程学院</a:t>
            </a:r>
            <a:endParaRPr lang="zh-CN" altLang="en-US" sz="1400" dirty="0">
              <a:solidFill>
                <a:schemeClr val="accent1">
                  <a:lumMod val="10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       </a:t>
            </a:r>
            <a:r>
              <a:rPr lang="zh-CN" altLang="en-US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计算机</a:t>
            </a:r>
            <a:r>
              <a:rPr lang="en-US" altLang="zh-CN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221   </a:t>
            </a:r>
            <a:r>
              <a:rPr lang="zh-CN" altLang="en-US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刘逸杰</a:t>
            </a:r>
            <a:endParaRPr lang="zh-CN" altLang="en-US" sz="1400" dirty="0">
              <a:solidFill>
                <a:schemeClr val="accent1">
                  <a:lumMod val="10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2025/03/26</a:t>
            </a:r>
            <a:endParaRPr lang="en-US" altLang="zh-CN" sz="1400" dirty="0">
              <a:solidFill>
                <a:schemeClr val="accent1">
                  <a:lumMod val="10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947270" y="3603837"/>
            <a:ext cx="3207385" cy="254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620866" y="3603837"/>
            <a:ext cx="3321685" cy="2540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337394" y="3568340"/>
            <a:ext cx="400031" cy="824309"/>
            <a:chOff x="4135456" y="4062349"/>
            <a:chExt cx="400031" cy="824309"/>
          </a:xfrm>
        </p:grpSpPr>
        <p:sp>
          <p:nvSpPr>
            <p:cNvPr id="12" name="矩形 11"/>
            <p:cNvSpPr/>
            <p:nvPr/>
          </p:nvSpPr>
          <p:spPr>
            <a:xfrm>
              <a:off x="4135456" y="4062349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08487" y="4640913"/>
              <a:ext cx="127000" cy="2457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1570" y="2044005"/>
            <a:ext cx="4616649" cy="1384856"/>
            <a:chOff x="2008240" y="1971973"/>
            <a:chExt cx="4616649" cy="1384856"/>
          </a:xfrm>
        </p:grpSpPr>
        <p:sp>
          <p:nvSpPr>
            <p:cNvPr id="3" name="文本框 2"/>
            <p:cNvSpPr txBox="1"/>
            <p:nvPr/>
          </p:nvSpPr>
          <p:spPr>
            <a:xfrm>
              <a:off x="2487766" y="1971973"/>
              <a:ext cx="3657600" cy="11074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成果展示</a:t>
              </a:r>
              <a:endParaRPr kumimoji="1"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zh-CN" altLang="en-US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01092" y="1070113"/>
            <a:ext cx="3035300" cy="367792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05</a:t>
            </a:r>
            <a:endParaRPr lang="zh-CN" altLang="en-US" sz="239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482" y="2381918"/>
            <a:ext cx="1801368" cy="6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5802" y="2498559"/>
            <a:ext cx="13716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FIVE</a:t>
            </a:r>
            <a:endParaRPr lang="zh-CN" altLang="en-US" sz="2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07695" y="1700530"/>
          <a:ext cx="3596640" cy="4063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96640"/>
              </a:tblGrid>
              <a:tr h="4063365">
                <a:tc>
                  <a:txBody>
                    <a:bodyPr/>
                    <a:lstStyle/>
                    <a:p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sym typeface="思源黑体 CN Medium" panose="020B06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442460" y="1700530"/>
          <a:ext cx="3474085" cy="4063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74085"/>
              </a:tblGrid>
              <a:tr h="4063365">
                <a:tc>
                  <a:txBody>
                    <a:bodyPr/>
                    <a:lstStyle/>
                    <a:p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sym typeface="思源黑体 CN Medium" panose="020B06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145780" y="1701165"/>
          <a:ext cx="3602990" cy="40627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02990"/>
              </a:tblGrid>
              <a:tr h="4062730">
                <a:tc>
                  <a:txBody>
                    <a:bodyPr/>
                    <a:lstStyle/>
                    <a:p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sym typeface="思源黑体 CN Medium" panose="020B06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 flipV="1">
            <a:off x="786942" y="4094919"/>
            <a:ext cx="3209925" cy="6350"/>
          </a:xfrm>
          <a:prstGeom prst="line">
            <a:avLst/>
          </a:prstGeom>
          <a:ln w="285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4915328" y="4038404"/>
            <a:ext cx="2615344" cy="0"/>
          </a:xfrm>
          <a:prstGeom prst="line">
            <a:avLst/>
          </a:prstGeom>
          <a:ln w="285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8314099" y="4038404"/>
            <a:ext cx="2731770" cy="7620"/>
          </a:xfrm>
          <a:prstGeom prst="line">
            <a:avLst/>
          </a:prstGeom>
          <a:ln w="285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869315" y="276860"/>
            <a:ext cx="3272790" cy="497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2"/>
                </a:solidFill>
              </a:rPr>
              <a:t>成果展示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0" y="1981200"/>
            <a:ext cx="3366135" cy="1893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rcRect r="8036" b="48373"/>
          <a:stretch>
            <a:fillRect/>
          </a:stretch>
        </p:blipFill>
        <p:spPr>
          <a:xfrm>
            <a:off x="692150" y="4454525"/>
            <a:ext cx="3401060" cy="52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910" y="1974850"/>
            <a:ext cx="3376930" cy="1899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 t="54380" r="9189" b="1901"/>
          <a:stretch>
            <a:fillRect/>
          </a:stretch>
        </p:blipFill>
        <p:spPr>
          <a:xfrm>
            <a:off x="4415790" y="4516755"/>
            <a:ext cx="3445510" cy="3994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6415" y="1877060"/>
            <a:ext cx="3551555" cy="19977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3880" y="4539615"/>
            <a:ext cx="3550285" cy="376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87859" y="2079293"/>
            <a:ext cx="183642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谢谢</a:t>
            </a:r>
            <a:endParaRPr lang="en-US" altLang="zh-CN" sz="7200" b="1" dirty="0">
              <a:solidFill>
                <a:schemeClr val="accent1">
                  <a:lumMod val="10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947143" y="3603837"/>
            <a:ext cx="1901952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478001" y="3603837"/>
            <a:ext cx="8464550" cy="127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1570" y="2044005"/>
            <a:ext cx="4616649" cy="1384856"/>
            <a:chOff x="2008240" y="1971973"/>
            <a:chExt cx="4616649" cy="1384856"/>
          </a:xfrm>
        </p:grpSpPr>
        <p:sp>
          <p:nvSpPr>
            <p:cNvPr id="3" name="文本框 2"/>
            <p:cNvSpPr txBox="1"/>
            <p:nvPr/>
          </p:nvSpPr>
          <p:spPr>
            <a:xfrm>
              <a:off x="2030566" y="1971973"/>
              <a:ext cx="4572000" cy="11074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模型的使用</a:t>
              </a:r>
              <a:endParaRPr kumimoji="1"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zh-CN" altLang="en-US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01092" y="1070113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01</a:t>
            </a:r>
            <a:endParaRPr lang="zh-CN" altLang="en-US" sz="239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482" y="2381918"/>
            <a:ext cx="1801368" cy="6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5802" y="249855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ONE </a:t>
            </a:r>
            <a:endParaRPr lang="zh-CN" altLang="en-US" sz="2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922573" y="1592105"/>
            <a:ext cx="3443633" cy="4565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8328427" y="1854975"/>
            <a:ext cx="2184989" cy="796195"/>
            <a:chOff x="6614153" y="781020"/>
            <a:chExt cx="2168776" cy="796195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6614153" y="781020"/>
              <a:ext cx="191067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6614153" y="1246380"/>
              <a:ext cx="2168776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8328426" y="4130701"/>
            <a:ext cx="2184989" cy="796195"/>
            <a:chOff x="6614153" y="781020"/>
            <a:chExt cx="2168776" cy="796195"/>
          </a:xfrm>
        </p:grpSpPr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6614153" y="781020"/>
              <a:ext cx="191067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6614153" y="1246380"/>
              <a:ext cx="2168776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 flipV="1">
            <a:off x="6964483" y="3776980"/>
            <a:ext cx="3472377" cy="24703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4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1408430" y="1701800"/>
          <a:ext cx="4770755" cy="4265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70755"/>
              </a:tblGrid>
              <a:tr h="4265930">
                <a:tc>
                  <a:txBody>
                    <a:bodyPr/>
                    <a:p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sym typeface="思源黑体 CN Medium" panose="020B06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529080" y="1932305"/>
            <a:ext cx="4566285" cy="97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1F5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YOLO_V5 &amp;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1F5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1F5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Optical Character Recognition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1F5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1F5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OCR)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1F5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1680387" y="2739194"/>
            <a:ext cx="4215130" cy="8890"/>
          </a:xfrm>
          <a:prstGeom prst="line">
            <a:avLst/>
          </a:prstGeom>
          <a:ln w="285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1626870" y="2849880"/>
            <a:ext cx="4269105" cy="604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本实验在船舶检测方面使用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yolo_v5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目标检测模型，在文字识别方面使用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ocr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文字识别模型。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626870" y="4449445"/>
            <a:ext cx="4208145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OCR（光学字符识别）模型用于从图像中提取文本信息，本实验通过卷积和序列建模技术，实现高精度的文字检测与识别，适用于船舶的船舷号识别等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场景。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200" y="339090"/>
            <a:ext cx="3341370" cy="41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</a:rPr>
              <a:t>模型的使用</a:t>
            </a:r>
            <a:endParaRPr lang="zh-CN" altLang="en-US" sz="2800" b="1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9315" y="2145030"/>
            <a:ext cx="3034030" cy="107188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7696200" y="4251325"/>
            <a:ext cx="2009140" cy="1518285"/>
          </a:xfrm>
          <a:prstGeom prst="roundRect">
            <a:avLst/>
          </a:prstGeom>
          <a:gradFill>
            <a:gsLst>
              <a:gs pos="50000">
                <a:schemeClr val="accent5"/>
              </a:gs>
              <a:gs pos="0">
                <a:schemeClr val="accent5">
                  <a:lumMod val="25000"/>
                  <a:lumOff val="7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5"/>
                </a:gs>
                <a:gs pos="0">
                  <a:schemeClr val="accent5">
                    <a:lumMod val="25000"/>
                    <a:lumOff val="75000"/>
                  </a:schemeClr>
                </a:gs>
                <a:gs pos="100000">
                  <a:schemeClr val="accent5">
                    <a:lumMod val="85000"/>
                  </a:schemeClr>
                </a:gs>
              </a:gsLst>
              <a:lin ang="5400000" scaled="0"/>
            </a:gra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b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OCR</a:t>
            </a:r>
            <a:endParaRPr lang="en-US" altLang="zh-CN" sz="4800" b="1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870" y="3556000"/>
            <a:ext cx="4208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YOLOv5是一种高效的单阶段目标检测模型，基于YOLO系列改进，具有速度快、精度高的特点。</a:t>
            </a:r>
            <a:r>
              <a:rPr lang="zh-CN" altLang="en-US" sz="120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本实验通过该模型实现对船只的识别与检测。</a:t>
            </a:r>
            <a:r>
              <a:rPr lang="zh-CN" altLang="en-US" sz="120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，采用Anchor-based机制，支持多种任务，广泛应用于实时检测场景。</a:t>
            </a:r>
            <a:endParaRPr lang="zh-CN" altLang="en-US" sz="120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6696" y="2044005"/>
            <a:ext cx="5486400" cy="1384856"/>
            <a:chOff x="1573366" y="1971973"/>
            <a:chExt cx="5486400" cy="1384856"/>
          </a:xfrm>
        </p:grpSpPr>
        <p:sp>
          <p:nvSpPr>
            <p:cNvPr id="3" name="文本框 2"/>
            <p:cNvSpPr txBox="1"/>
            <p:nvPr/>
          </p:nvSpPr>
          <p:spPr>
            <a:xfrm>
              <a:off x="1573366" y="1971973"/>
              <a:ext cx="5486400" cy="11074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数据集的准备</a:t>
              </a:r>
              <a:endParaRPr kumimoji="1"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zh-CN" altLang="en-US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01092" y="1070113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02</a:t>
            </a:r>
            <a:endParaRPr lang="zh-CN" altLang="en-US" sz="239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482" y="2381918"/>
            <a:ext cx="1801368" cy="6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5802" y="2498559"/>
            <a:ext cx="151932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TWO</a:t>
            </a:r>
            <a:endParaRPr lang="zh-CN" altLang="en-US" sz="2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08430" y="1701800"/>
          <a:ext cx="4770755" cy="4265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70755"/>
              </a:tblGrid>
              <a:tr h="4265930">
                <a:tc>
                  <a:txBody>
                    <a:bodyPr/>
                    <a:p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sym typeface="思源黑体 CN Medium" panose="020B06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29105" y="2713990"/>
            <a:ext cx="3954780" cy="234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为了构建一个高效且准确的船舷号识别模型，首先需要通过互联网或其他数据源搜集大量包含船舷号的例图。这些例图应涵盖不同船舶类型、尺寸、颜色、光照条件以及背景环境，以确保训练数据的多样性和代表性。数据搜集过程中，需确保图像的清晰度和分辨率足够高，以便模型能够准确捕捉船舷号的细节特征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836" y="3552862"/>
            <a:ext cx="39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3836" y="4880831"/>
            <a:ext cx="39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圆角矩形 18"/>
          <p:cNvSpPr/>
          <p:nvPr/>
        </p:nvSpPr>
        <p:spPr>
          <a:xfrm>
            <a:off x="1663700" y="1913255"/>
            <a:ext cx="1814830" cy="534670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8480" y="1948815"/>
            <a:ext cx="1718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数据集来源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772679" y="1948536"/>
            <a:ext cx="3175" cy="387223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8"/>
          <p:cNvSpPr/>
          <p:nvPr/>
        </p:nvSpPr>
        <p:spPr>
          <a:xfrm>
            <a:off x="7461136" y="1592168"/>
            <a:ext cx="1433272" cy="426343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7135" y="160528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例图展示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572519" y="1948536"/>
            <a:ext cx="635" cy="409257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42645" y="290830"/>
            <a:ext cx="3389630" cy="517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2"/>
                </a:solidFill>
              </a:rPr>
              <a:t>数据集的准备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pic>
        <p:nvPicPr>
          <p:cNvPr id="16" name="图片 15" descr="shi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5" y="4180205"/>
            <a:ext cx="3056890" cy="1518285"/>
          </a:xfrm>
          <a:prstGeom prst="rect">
            <a:avLst/>
          </a:prstGeom>
        </p:spPr>
      </p:pic>
      <p:pic>
        <p:nvPicPr>
          <p:cNvPr id="17" name="图片 16" descr="shi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95" y="2205355"/>
            <a:ext cx="3057525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6696" y="2044005"/>
            <a:ext cx="5486400" cy="1384856"/>
            <a:chOff x="1573366" y="1971973"/>
            <a:chExt cx="5486400" cy="1384856"/>
          </a:xfrm>
        </p:grpSpPr>
        <p:sp>
          <p:nvSpPr>
            <p:cNvPr id="3" name="文本框 2"/>
            <p:cNvSpPr txBox="1"/>
            <p:nvPr/>
          </p:nvSpPr>
          <p:spPr>
            <a:xfrm>
              <a:off x="1573366" y="1971973"/>
              <a:ext cx="5486400" cy="11074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图片标注</a:t>
              </a:r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方式</a:t>
              </a:r>
              <a:endParaRPr kumimoji="1"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zh-CN" altLang="en-US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01092" y="1070113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03</a:t>
            </a:r>
            <a:endParaRPr lang="zh-CN" altLang="en-US" sz="239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482" y="2381918"/>
            <a:ext cx="1801368" cy="6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5802" y="2498559"/>
            <a:ext cx="181133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THREE</a:t>
            </a:r>
            <a:endParaRPr lang="zh-CN" altLang="en-US" sz="2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4300" y="2272030"/>
            <a:ext cx="4367530" cy="752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836" y="3552862"/>
            <a:ext cx="39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1580" y="2758440"/>
            <a:ext cx="4472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本实验通过labelimg软件进行标注，生成txt标签文件供模型进行训练。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LabelImg 是一款开源的图像标注工具，专为目标检测任务设计。本实验通过在图像上绘制矩形框并为目标对象添加标签，将标注结果保存为YOLO格式，便于训练目标检测模型。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圆角矩形 18"/>
          <p:cNvSpPr/>
          <p:nvPr/>
        </p:nvSpPr>
        <p:spPr>
          <a:xfrm>
            <a:off x="1663700" y="1591945"/>
            <a:ext cx="1442720" cy="534670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8480" y="1659890"/>
            <a:ext cx="1221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标注方式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772679" y="1948536"/>
            <a:ext cx="3175" cy="387223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8"/>
          <p:cNvSpPr/>
          <p:nvPr/>
        </p:nvSpPr>
        <p:spPr>
          <a:xfrm>
            <a:off x="7461136" y="1592168"/>
            <a:ext cx="1433272" cy="426343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7135" y="160528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例图展示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572519" y="1948536"/>
            <a:ext cx="635" cy="409257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42645" y="290830"/>
            <a:ext cx="3389630" cy="517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2"/>
                </a:solidFill>
              </a:rPr>
              <a:t>图片标注方式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0" y="2758440"/>
            <a:ext cx="4453255" cy="2122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6696" y="2044005"/>
            <a:ext cx="5486400" cy="1384856"/>
            <a:chOff x="1573366" y="1971973"/>
            <a:chExt cx="5486400" cy="1384856"/>
          </a:xfrm>
        </p:grpSpPr>
        <p:sp>
          <p:nvSpPr>
            <p:cNvPr id="3" name="文本框 2"/>
            <p:cNvSpPr txBox="1"/>
            <p:nvPr/>
          </p:nvSpPr>
          <p:spPr>
            <a:xfrm>
              <a:off x="1573366" y="1971973"/>
              <a:ext cx="5486400" cy="11074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图像增强技术</a:t>
              </a:r>
              <a:endParaRPr kumimoji="1"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zh-CN" altLang="en-US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01092" y="1070113"/>
            <a:ext cx="3035300" cy="367792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04</a:t>
            </a:r>
            <a:endParaRPr lang="zh-CN" altLang="en-US" sz="239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482" y="2381918"/>
            <a:ext cx="1801368" cy="6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5802" y="2498559"/>
            <a:ext cx="13716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FOUR</a:t>
            </a:r>
            <a:endParaRPr lang="zh-CN" altLang="en-US" sz="2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4300" y="2272030"/>
            <a:ext cx="4367530" cy="752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836" y="3552862"/>
            <a:ext cx="39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1580" y="2758440"/>
            <a:ext cx="44729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该实验对图像进行了多种增强操作，将图像的对比度、亮度、锐度、颜色等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各增强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1.5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倍。对图像应用锐化滤波器。进一步增强图像的边缘和细节，显著提升了图像的视觉效果，使图像更加清晰、鲜艳和具有更高的动态范围。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圆角矩形 18"/>
          <p:cNvSpPr/>
          <p:nvPr/>
        </p:nvSpPr>
        <p:spPr>
          <a:xfrm>
            <a:off x="1663700" y="1591945"/>
            <a:ext cx="1442720" cy="534670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8480" y="1659890"/>
            <a:ext cx="1221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图像增强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772679" y="1948536"/>
            <a:ext cx="3175" cy="387223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8"/>
          <p:cNvSpPr/>
          <p:nvPr/>
        </p:nvSpPr>
        <p:spPr>
          <a:xfrm>
            <a:off x="7461136" y="1592168"/>
            <a:ext cx="1433272" cy="426343"/>
          </a:xfrm>
          <a:prstGeom prst="roundRect">
            <a:avLst>
              <a:gd name="adj" fmla="val 50000"/>
            </a:avLst>
          </a:prstGeom>
          <a:solidFill>
            <a:srgbClr val="00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7135" y="160528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例图展示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572519" y="1948536"/>
            <a:ext cx="635" cy="409257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42645" y="290830"/>
            <a:ext cx="3389630" cy="517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2"/>
                </a:solidFill>
              </a:rPr>
              <a:t>图像</a:t>
            </a:r>
            <a:r>
              <a:rPr lang="zh-CN" altLang="en-US" sz="2800" b="1">
                <a:solidFill>
                  <a:schemeClr val="tx2"/>
                </a:solidFill>
              </a:rPr>
              <a:t>增强技术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0" y="2078355"/>
            <a:ext cx="2924175" cy="1782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0" y="3921125"/>
            <a:ext cx="2924810" cy="1899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  <p:tag name="TABLE_ENDDRAG_ORIGIN_RECT" val="375*335"/>
  <p:tag name="TABLE_ENDDRAG_RECT" val="110*134*375*335"/>
</p:tagLst>
</file>

<file path=ppt/tags/tag15.xml><?xml version="1.0" encoding="utf-8"?>
<p:tagLst xmlns:p="http://schemas.openxmlformats.org/presentationml/2006/main">
  <p:tag name="TABLE_ENDDRAG_ORIGIN_RECT" val="283*319"/>
  <p:tag name="TABLE_ENDDRAG_RECT" val="47*133*283*319"/>
</p:tagLst>
</file>

<file path=ppt/tags/tag16.xml><?xml version="1.0" encoding="utf-8"?>
<p:tagLst xmlns:p="http://schemas.openxmlformats.org/presentationml/2006/main">
  <p:tag name="TABLE_ENDDRAG_ORIGIN_RECT" val="273*319"/>
  <p:tag name="TABLE_ENDDRAG_RECT" val="349*133*273*319"/>
</p:tagLst>
</file>

<file path=ppt/tags/tag17.xml><?xml version="1.0" encoding="utf-8"?>
<p:tagLst xmlns:p="http://schemas.openxmlformats.org/presentationml/2006/main">
  <p:tag name="TABLE_ENDDRAG_ORIGIN_RECT" val="283*319"/>
  <p:tag name="TABLE_ENDDRAG_RECT" val="641*133*283*319"/>
</p:tagLst>
</file>

<file path=ppt/tags/tag18.xml><?xml version="1.0" encoding="utf-8"?>
<p:tagLst xmlns:p="http://schemas.openxmlformats.org/presentationml/2006/main">
  <p:tag name="KSO_WM_DIAGRAM_VIRTUALLY_FRAME" val="{&quot;height&quot;:239.67307086614173,&quot;left&quot;:85.8484251968504,&quot;top&quot;:168.91110236220473,&quot;width&quot;:795.7192913385827}"/>
</p:tagLst>
</file>

<file path=ppt/tags/tag19.xml><?xml version="1.0" encoding="utf-8"?>
<p:tagLst xmlns:p="http://schemas.openxmlformats.org/presentationml/2006/main">
  <p:tag name="KSO_WM_DIAGRAM_VIRTUALLY_FRAME" val="{&quot;height&quot;:239.67307086614173,&quot;left&quot;:85.8484251968504,&quot;top&quot;:168.91110236220473,&quot;width&quot;:795.7192913385827}"/>
</p:tagLst>
</file>

<file path=ppt/tags/tag2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20.xml><?xml version="1.0" encoding="utf-8"?>
<p:tagLst xmlns:p="http://schemas.openxmlformats.org/presentationml/2006/main">
  <p:tag name="KSO_WM_DIAGRAM_VIRTUALLY_FRAME" val="{&quot;height&quot;:239.67307086614173,&quot;left&quot;:85.8484251968504,&quot;top&quot;:168.91110236220473,&quot;width&quot;:795.7192913385827}"/>
</p:tagLst>
</file>

<file path=ppt/tags/tag21.xml><?xml version="1.0" encoding="utf-8"?>
<p:tagLst xmlns:p="http://schemas.openxmlformats.org/presentationml/2006/main">
  <p:tag name="COMMONDATA" val="eyJoZGlkIjoiODA2NGM4M2Q0MTk3ZmNiZjdiODk3MzMwMTRmZjYwOTIifQ=="/>
  <p:tag name="KSO_WPP_MARK_KEY" val="b774c17c-b643-4ff6-9cab-780ba1947bad"/>
  <p:tag name="commondata" val="eyJoZGlkIjoiNzg0NDE3YzllNzczMGY3MTQ1OTYyNGM3NDBkNmM5NTcifQ=="/>
</p:tagLst>
</file>

<file path=ppt/tags/tag3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4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5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6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7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8.xml><?xml version="1.0" encoding="utf-8"?>
<p:tagLst xmlns:p="http://schemas.openxmlformats.org/presentationml/2006/main">
  <p:tag name="KSO_WM_DIAGRAM_VIRTUALLY_FRAME" val="{&quot;height&quot;:359.49826771653545,&quot;left&quot;:530.3844881889764,&quot;top&quot;:125.36259842519685,&quot;width&quot;:346.8155118110236}"/>
</p:tagLst>
</file>

<file path=ppt/tags/tag9.xml><?xml version="1.0" encoding="utf-8"?>
<p:tagLst xmlns:p="http://schemas.openxmlformats.org/presentationml/2006/main">
  <p:tag name="KSO_WM_BEAUTIFY_FLAG" val=""/>
  <p:tag name="TABLE_ENDDRAG_ORIGIN_RECT" val="375*335"/>
  <p:tag name="TABLE_ENDDRAG_RECT" val="110*134*375*335"/>
</p:tagLst>
</file>

<file path=ppt/theme/theme1.xml><?xml version="1.0" encoding="utf-8"?>
<a:theme xmlns:a="http://schemas.openxmlformats.org/drawingml/2006/main" name="Office 主题​​">
  <a:themeElements>
    <a:clrScheme name="自定义 16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F5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818</Words>
  <Application>WPS 文字</Application>
  <PresentationFormat>宽屏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思源黑体 CN Medium</vt:lpstr>
      <vt:lpstr>汉仪中黑KW</vt:lpstr>
      <vt:lpstr>华文中宋</vt:lpstr>
      <vt:lpstr>Microsoft JhengHei UI</vt:lpstr>
      <vt:lpstr>宋体</vt:lpstr>
      <vt:lpstr>Arial Unicode MS</vt:lpstr>
      <vt:lpstr>Calibri</vt:lpstr>
      <vt:lpstr>Helvetica Neue</vt:lpstr>
      <vt:lpstr>汉仪书宋二KW</vt:lpstr>
      <vt:lpstr>思源黑体 CN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翰星 昔</dc:creator>
  <cp:lastModifiedBy>刘逸杰</cp:lastModifiedBy>
  <cp:revision>14</cp:revision>
  <dcterms:created xsi:type="dcterms:W3CDTF">2025-03-25T10:38:50Z</dcterms:created>
  <dcterms:modified xsi:type="dcterms:W3CDTF">2025-03-25T10:38:50Z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53533CF416D11B74B987E267EA44A929_43</vt:lpwstr>
  </property>
  <property fmtid="{D5CDD505-2E9C-101B-9397-08002B2CF9AE}" pid="3" name="KSOProductBuildVer">
    <vt:lpwstr>2052-6.13.2.8918</vt:lpwstr>
  </property>
  <property fmtid="{D5CDD505-2E9C-101B-9397-08002B2CF9AE}" pid="4" name="KSOTemplateUUID">
    <vt:lpwstr>v1.0_mb_/hAZ87j1SN0moL58ZmtD3A==</vt:lpwstr>
  </property>
</Properties>
</file>